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649" r:id="rId2"/>
    <p:sldId id="650" r:id="rId3"/>
    <p:sldId id="651" r:id="rId4"/>
    <p:sldId id="652" r:id="rId5"/>
    <p:sldId id="653" r:id="rId6"/>
    <p:sldId id="654" r:id="rId7"/>
    <p:sldId id="655" r:id="rId8"/>
    <p:sldId id="656" r:id="rId9"/>
    <p:sldId id="657" r:id="rId10"/>
    <p:sldId id="658" r:id="rId11"/>
    <p:sldId id="659" r:id="rId12"/>
    <p:sldId id="660" r:id="rId13"/>
    <p:sldId id="661" r:id="rId14"/>
    <p:sldId id="662" r:id="rId15"/>
    <p:sldId id="663" r:id="rId16"/>
    <p:sldId id="664" r:id="rId17"/>
    <p:sldId id="665" r:id="rId18"/>
    <p:sldId id="666" r:id="rId19"/>
    <p:sldId id="667" r:id="rId20"/>
    <p:sldId id="668" r:id="rId21"/>
    <p:sldId id="669" r:id="rId22"/>
    <p:sldId id="670" r:id="rId23"/>
    <p:sldId id="671" r:id="rId24"/>
    <p:sldId id="672" r:id="rId25"/>
    <p:sldId id="673" r:id="rId26"/>
    <p:sldId id="674" r:id="rId27"/>
    <p:sldId id="675" r:id="rId28"/>
    <p:sldId id="676" r:id="rId29"/>
    <p:sldId id="677" r:id="rId30"/>
    <p:sldId id="678" r:id="rId31"/>
    <p:sldId id="679" r:id="rId32"/>
    <p:sldId id="680" r:id="rId33"/>
    <p:sldId id="681" r:id="rId34"/>
    <p:sldId id="682" r:id="rId35"/>
    <p:sldId id="683" r:id="rId36"/>
    <p:sldId id="601" r:id="rId37"/>
    <p:sldId id="588" r:id="rId38"/>
    <p:sldId id="570" r:id="rId39"/>
    <p:sldId id="571" r:id="rId40"/>
    <p:sldId id="684" r:id="rId41"/>
    <p:sldId id="572" r:id="rId42"/>
    <p:sldId id="573" r:id="rId43"/>
    <p:sldId id="575" r:id="rId44"/>
    <p:sldId id="576" r:id="rId45"/>
    <p:sldId id="578" r:id="rId46"/>
    <p:sldId id="579" r:id="rId47"/>
    <p:sldId id="580" r:id="rId48"/>
    <p:sldId id="581" r:id="rId49"/>
    <p:sldId id="685" r:id="rId50"/>
    <p:sldId id="582" r:id="rId51"/>
    <p:sldId id="583" r:id="rId52"/>
    <p:sldId id="584" r:id="rId53"/>
    <p:sldId id="585" r:id="rId54"/>
    <p:sldId id="648" r:id="rId55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9A4"/>
    <a:srgbClr val="869DBE"/>
    <a:srgbClr val="2EDEBC"/>
    <a:srgbClr val="006600"/>
    <a:srgbClr val="008080"/>
    <a:srgbClr val="5DA1CB"/>
    <a:srgbClr val="339933"/>
    <a:srgbClr val="5AC349"/>
    <a:srgbClr val="4274B0"/>
    <a:srgbClr val="457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>
      <p:cViewPr varScale="1">
        <p:scale>
          <a:sx n="105" d="100"/>
          <a:sy n="105" d="100"/>
        </p:scale>
        <p:origin x="-582" y="-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663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slide" Target="slide36.xml"/><Relationship Id="rId4" Type="http://schemas.openxmlformats.org/officeDocument/2006/relationships/slide" Target="slide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Word_Document22222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2.emf"/><Relationship Id="rId10" Type="http://schemas.openxmlformats.org/officeDocument/2006/relationships/package" Target="../embeddings/Microsoft_Word_Document333333.docx"/><Relationship Id="rId4" Type="http://schemas.openxmlformats.org/officeDocument/2006/relationships/package" Target="../embeddings/Microsoft_Word_Document111111.docx"/><Relationship Id="rId9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Word_Document444444.docx"/><Relationship Id="rId5" Type="http://schemas.openxmlformats.org/officeDocument/2006/relationships/oleObject" Target="../embeddings/oleObject4.bin"/><Relationship Id="rId4" Type="http://schemas.openxmlformats.org/officeDocument/2006/relationships/image" Target="&#21517;&#24072;&#24494;&#28857;.TIF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3-22.T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555555.docx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6.bin"/><Relationship Id="rId7" Type="http://schemas.openxmlformats.org/officeDocument/2006/relationships/package" Target="../embeddings/Microsoft_Word_Document77777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666666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8.bin"/><Relationship Id="rId7" Type="http://schemas.openxmlformats.org/officeDocument/2006/relationships/package" Target="../embeddings/Microsoft_Word_Document999999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888888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01010101010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19XWL13-30&#20004;&#25490;.TIF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_Document111111111111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121212121212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Document131313131313.docx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23XKCWLRJBS13-23.TIF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141414141414.docx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&#21517;&#24072;&#24494;&#28857;.T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3-24.TI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Word_Document1515151515.docx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1616161616.docx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3-25.TIF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3-26.TIF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5" Type="http://schemas.openxmlformats.org/officeDocument/2006/relationships/slide" Target="slide43.xml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image" Target="../media/image25.emf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package" Target="../embeddings/Microsoft_Word_Document17171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slide" Target="slide43.xml"/><Relationship Id="rId11" Type="http://schemas.openxmlformats.org/officeDocument/2006/relationships/oleObject" Target="../embeddings/oleObject17.bin"/><Relationship Id="rId5" Type="http://schemas.openxmlformats.org/officeDocument/2006/relationships/slide" Target="slide41.xml"/><Relationship Id="rId10" Type="http://schemas.openxmlformats.org/officeDocument/2006/relationships/slide" Target="slide52.xml"/><Relationship Id="rId4" Type="http://schemas.openxmlformats.org/officeDocument/2006/relationships/slide" Target="slide39.xml"/><Relationship Id="rId9" Type="http://schemas.openxmlformats.org/officeDocument/2006/relationships/slide" Target="slide50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5" Type="http://schemas.openxmlformats.org/officeDocument/2006/relationships/slide" Target="slide43.xml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5" Type="http://schemas.openxmlformats.org/officeDocument/2006/relationships/slide" Target="slide43.xml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11" Type="http://schemas.openxmlformats.org/officeDocument/2006/relationships/image" Target="23XKCWLRJBS13-28.TIF" TargetMode="External"/><Relationship Id="rId5" Type="http://schemas.openxmlformats.org/officeDocument/2006/relationships/slide" Target="slide43.xml"/><Relationship Id="rId10" Type="http://schemas.openxmlformats.org/officeDocument/2006/relationships/image" Target="../media/image26.png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5" Type="http://schemas.openxmlformats.org/officeDocument/2006/relationships/slide" Target="slide43.xml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11" Type="http://schemas.openxmlformats.org/officeDocument/2006/relationships/image" Target="file:///F:\&#20154;&#25945;&#29289;&#29702;&#24517;&#20462;&#31532;&#19977;&#20876;&#65288;&#21512;&#29256;&#65289;\22RJWL3+326.TIF" TargetMode="External"/><Relationship Id="rId5" Type="http://schemas.openxmlformats.org/officeDocument/2006/relationships/slide" Target="slide43.xml"/><Relationship Id="rId10" Type="http://schemas.openxmlformats.org/officeDocument/2006/relationships/image" Target="../media/image27.png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5" Type="http://schemas.openxmlformats.org/officeDocument/2006/relationships/slide" Target="slide43.xml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image" Target="../media/image28.emf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package" Target="../embeddings/Microsoft_Word_Document181818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slide" Target="slide43.xml"/><Relationship Id="rId11" Type="http://schemas.openxmlformats.org/officeDocument/2006/relationships/oleObject" Target="../embeddings/oleObject18.bin"/><Relationship Id="rId5" Type="http://schemas.openxmlformats.org/officeDocument/2006/relationships/slide" Target="slide41.xml"/><Relationship Id="rId10" Type="http://schemas.openxmlformats.org/officeDocument/2006/relationships/slide" Target="slide52.xml"/><Relationship Id="rId4" Type="http://schemas.openxmlformats.org/officeDocument/2006/relationships/slide" Target="slide39.xml"/><Relationship Id="rId9" Type="http://schemas.openxmlformats.org/officeDocument/2006/relationships/slide" Target="slide50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image" Target="../media/image29.emf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package" Target="../embeddings/Microsoft_Word_Document191919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slide" Target="slide43.xml"/><Relationship Id="rId11" Type="http://schemas.openxmlformats.org/officeDocument/2006/relationships/oleObject" Target="../embeddings/oleObject19.bin"/><Relationship Id="rId5" Type="http://schemas.openxmlformats.org/officeDocument/2006/relationships/slide" Target="slide41.xml"/><Relationship Id="rId10" Type="http://schemas.openxmlformats.org/officeDocument/2006/relationships/slide" Target="slide52.xml"/><Relationship Id="rId4" Type="http://schemas.openxmlformats.org/officeDocument/2006/relationships/slide" Target="slide39.xml"/><Relationship Id="rId9" Type="http://schemas.openxmlformats.org/officeDocument/2006/relationships/slide" Target="slide50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11" Type="http://schemas.openxmlformats.org/officeDocument/2006/relationships/image" Target="file:///F:\&#20154;&#25945;&#29289;&#29702;&#24517;&#20462;&#31532;&#19977;&#20876;&#65288;&#21512;&#29256;&#65289;\22RJWL3+325.TIF" TargetMode="External"/><Relationship Id="rId5" Type="http://schemas.openxmlformats.org/officeDocument/2006/relationships/slide" Target="slide43.xml"/><Relationship Id="rId10" Type="http://schemas.openxmlformats.org/officeDocument/2006/relationships/image" Target="../media/image30.png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image" Target="../media/image31.emf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package" Target="../embeddings/Microsoft_Word_Document202020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slide" Target="slide43.xml"/><Relationship Id="rId11" Type="http://schemas.openxmlformats.org/officeDocument/2006/relationships/oleObject" Target="../embeddings/oleObject20.bin"/><Relationship Id="rId5" Type="http://schemas.openxmlformats.org/officeDocument/2006/relationships/slide" Target="slide41.xml"/><Relationship Id="rId10" Type="http://schemas.openxmlformats.org/officeDocument/2006/relationships/slide" Target="slide52.xml"/><Relationship Id="rId4" Type="http://schemas.openxmlformats.org/officeDocument/2006/relationships/slide" Target="slide39.xml"/><Relationship Id="rId9" Type="http://schemas.openxmlformats.org/officeDocument/2006/relationships/slide" Target="slide50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5" Type="http://schemas.openxmlformats.org/officeDocument/2006/relationships/slide" Target="slide43.xml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11" Type="http://schemas.openxmlformats.org/officeDocument/2006/relationships/image" Target="file:///F:\&#20154;&#25945;&#29289;&#29702;&#24517;&#20462;&#31532;&#19977;&#20876;&#65288;&#21512;&#29256;&#65289;\23XKCWLRJBS13-29.TIF" TargetMode="External"/><Relationship Id="rId5" Type="http://schemas.openxmlformats.org/officeDocument/2006/relationships/slide" Target="slide43.xml"/><Relationship Id="rId10" Type="http://schemas.openxmlformats.org/officeDocument/2006/relationships/image" Target="../media/image32.png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5" Type="http://schemas.openxmlformats.org/officeDocument/2006/relationships/slide" Target="slide43.xml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11" Type="http://schemas.openxmlformats.org/officeDocument/2006/relationships/image" Target="file:///F:\&#20154;&#25945;&#29289;&#29702;&#24517;&#20462;&#31532;&#19977;&#20876;&#65288;&#21512;&#29256;&#65289;\22RJWL3+332.TIF" TargetMode="External"/><Relationship Id="rId5" Type="http://schemas.openxmlformats.org/officeDocument/2006/relationships/slide" Target="slide43.xml"/><Relationship Id="rId10" Type="http://schemas.openxmlformats.org/officeDocument/2006/relationships/image" Target="../media/image33.png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39.xml"/><Relationship Id="rId7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5" Type="http://schemas.openxmlformats.org/officeDocument/2006/relationships/slide" Target="slide43.xml"/><Relationship Id="rId4" Type="http://schemas.openxmlformats.org/officeDocument/2006/relationships/slide" Target="slide41.xml"/><Relationship Id="rId9" Type="http://schemas.openxmlformats.org/officeDocument/2006/relationships/slide" Target="slide5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6200000">
            <a:off x="10111439" y="681116"/>
            <a:ext cx="2815327" cy="1398328"/>
          </a:xfrm>
          <a:prstGeom prst="triangle">
            <a:avLst/>
          </a:prstGeom>
          <a:solidFill>
            <a:srgbClr val="869DB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rot="16200000">
            <a:off x="10314382" y="2001814"/>
            <a:ext cx="2466975" cy="1251493"/>
          </a:xfrm>
          <a:prstGeom prst="triangl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-23093" y="5633891"/>
            <a:ext cx="2466975" cy="1251493"/>
          </a:xfrm>
          <a:prstGeom prst="triangle">
            <a:avLst/>
          </a:prstGeom>
          <a:solidFill>
            <a:schemeClr val="accent5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57027" y="1844824"/>
            <a:ext cx="2664296" cy="2277092"/>
            <a:chOff x="1072586" y="730321"/>
            <a:chExt cx="5273250" cy="4571656"/>
          </a:xfrm>
        </p:grpSpPr>
        <p:sp>
          <p:nvSpPr>
            <p:cNvPr id="14" name="矩形 13"/>
            <p:cNvSpPr/>
            <p:nvPr/>
          </p:nvSpPr>
          <p:spPr>
            <a:xfrm rot="2648372">
              <a:off x="1072586" y="730321"/>
              <a:ext cx="4474028" cy="4474028"/>
            </a:xfrm>
            <a:prstGeom prst="rect">
              <a:avLst/>
            </a:prstGeom>
            <a:noFill/>
            <a:ln w="38100">
              <a:solidFill>
                <a:srgbClr val="0037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648372">
              <a:off x="1846331" y="756879"/>
              <a:ext cx="4499505" cy="4545098"/>
            </a:xfrm>
            <a:prstGeom prst="rect">
              <a:avLst/>
            </a:prstGeom>
            <a:solidFill>
              <a:srgbClr val="FAFAFA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16" name="文本框 10"/>
          <p:cNvSpPr txBox="1"/>
          <p:nvPr/>
        </p:nvSpPr>
        <p:spPr>
          <a:xfrm>
            <a:off x="3649315" y="2454423"/>
            <a:ext cx="73037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磁感应强度　磁通量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1465639" y="2492896"/>
            <a:ext cx="29757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第</a:t>
            </a:r>
            <a:r>
              <a:rPr lang="en-US" altLang="zh-CN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2</a:t>
            </a: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节</a:t>
            </a:r>
            <a:endParaRPr lang="zh-CN" altLang="en-US" sz="55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  <a:sym typeface="思源黑体 CN Bold" panose="020B08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37347" y="3861048"/>
            <a:ext cx="60500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(</a:t>
            </a:r>
            <a:r>
              <a:rPr lang="zh-CN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  <a:cs typeface="Times New Roman"/>
              </a:rPr>
              <a:t>强基课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—</a:t>
            </a:r>
            <a:r>
              <a:rPr lang="zh-CN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  <a:cs typeface="Times New Roman"/>
              </a:rPr>
              <a:t>逐点理清</a:t>
            </a:r>
            <a:r>
              <a:rPr lang="zh-CN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黑体"/>
                <a:cs typeface="Times New Roman"/>
              </a:rPr>
              <a:t>物理观念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黑体"/>
              </a:rPr>
              <a:t>)</a:t>
            </a:r>
            <a:endParaRPr lang="zh-CN" altLang="en-US" sz="35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0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3708953"/>
              </p:ext>
            </p:extLst>
          </p:nvPr>
        </p:nvGraphicFramePr>
        <p:xfrm>
          <a:off x="480963" y="764704"/>
          <a:ext cx="11377264" cy="5734310"/>
        </p:xfrm>
        <a:graphic>
          <a:graphicData uri="http://schemas.openxmlformats.org/drawingml/2006/table">
            <a:tbl>
              <a:tblPr/>
              <a:tblGrid>
                <a:gridCol w="3528392"/>
                <a:gridCol w="1080120"/>
                <a:gridCol w="6768752"/>
              </a:tblGrid>
              <a:tr h="395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solidFill>
                            <a:srgbClr val="548DD4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课标要求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5522" marR="2552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solidFill>
                            <a:srgbClr val="548DD4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层级达标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5522" marR="2552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746202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1.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通过实验，认识磁场。了解磁感应强度，</a:t>
                      </a:r>
                      <a:r>
                        <a:rPr lang="zh-CN" sz="2800" b="1" kern="100">
                          <a:effectLst/>
                          <a:latin typeface="宋体"/>
                          <a:ea typeface="Times New Roman"/>
                          <a:cs typeface="Courier New"/>
                        </a:rPr>
                        <a:t> 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会用磁感线描述磁场。体会物理模型在探索自然规律中的作用。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2.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知道磁通量。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5522" marR="2552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学考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25522" marR="2552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知道磁感应强度的定义，知道其方向、大小、定义式和单位。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知道匀强磁场的特点。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3.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知道磁通量的定义及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Φ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BS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的适用条件。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5522" marR="2552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80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选考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25522" marR="2552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会用磁感应强度的定义式进行有关计算。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会计算在匀强磁场中通过某一面积的磁通量。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5522" marR="2552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461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>
            <a:off x="2356254" y="856561"/>
            <a:ext cx="743068" cy="724865"/>
            <a:chOff x="5318863" y="2214122"/>
            <a:chExt cx="743068" cy="724865"/>
          </a:xfrm>
        </p:grpSpPr>
        <p:cxnSp>
          <p:nvCxnSpPr>
            <p:cNvPr id="75" name="Straight Connector 29"/>
            <p:cNvCxnSpPr/>
            <p:nvPr/>
          </p:nvCxnSpPr>
          <p:spPr>
            <a:xfrm>
              <a:off x="6061931" y="2214122"/>
              <a:ext cx="0" cy="72486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5318863" y="2314602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01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353171" y="2699350"/>
            <a:ext cx="746151" cy="729650"/>
            <a:chOff x="5315780" y="3078220"/>
            <a:chExt cx="746151" cy="729650"/>
          </a:xfrm>
        </p:grpSpPr>
        <p:cxnSp>
          <p:nvCxnSpPr>
            <p:cNvPr id="79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02</a:t>
              </a:r>
            </a:p>
          </p:txBody>
        </p:sp>
      </p:grpSp>
      <p:cxnSp>
        <p:nvCxnSpPr>
          <p:cNvPr id="121" name="Straight Connector 47"/>
          <p:cNvCxnSpPr/>
          <p:nvPr/>
        </p:nvCxnSpPr>
        <p:spPr>
          <a:xfrm>
            <a:off x="3531823" y="1581426"/>
            <a:ext cx="6408259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47"/>
          <p:cNvCxnSpPr/>
          <p:nvPr/>
        </p:nvCxnSpPr>
        <p:spPr>
          <a:xfrm>
            <a:off x="3531823" y="3457472"/>
            <a:ext cx="6408259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文本框 10"/>
          <p:cNvSpPr txBox="1"/>
          <p:nvPr/>
        </p:nvSpPr>
        <p:spPr>
          <a:xfrm>
            <a:off x="696987" y="1693257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 smtClean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目</a:t>
            </a:r>
            <a:endParaRPr lang="zh-CN" altLang="en-US" sz="6000" b="1" dirty="0">
              <a:solidFill>
                <a:schemeClr val="tx2">
                  <a:lumMod val="75000"/>
                </a:schemeClr>
              </a:solidFill>
              <a:latin typeface="方正粗宋简体" panose="03000509000000000000" pitchFamily="65" charset="-122"/>
              <a:ea typeface="方正粗宋简体" panose="03000509000000000000" pitchFamily="65" charset="-122"/>
              <a:sym typeface="思源黑体 CN Bold" panose="020B0800000000000000" pitchFamily="34" charset="-122"/>
            </a:endParaRPr>
          </a:p>
        </p:txBody>
      </p:sp>
      <p:sp>
        <p:nvSpPr>
          <p:cNvPr id="142" name="文本框 10"/>
          <p:cNvSpPr txBox="1"/>
          <p:nvPr/>
        </p:nvSpPr>
        <p:spPr>
          <a:xfrm>
            <a:off x="696987" y="3925505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录</a:t>
            </a:r>
          </a:p>
        </p:txBody>
      </p:sp>
      <p:sp>
        <p:nvSpPr>
          <p:cNvPr id="143" name="内容占位符 2">
            <a:hlinkClick r:id="rId3" action="ppaction://hlinksldjump"/>
          </p:cNvPr>
          <p:cNvSpPr txBox="1">
            <a:spLocks/>
          </p:cNvSpPr>
          <p:nvPr/>
        </p:nvSpPr>
        <p:spPr>
          <a:xfrm>
            <a:off x="3531823" y="764704"/>
            <a:ext cx="5400147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逐点清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一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　磁感应强度　匀强磁场</a:t>
            </a:r>
            <a:endParaRPr lang="zh-CN" altLang="zh-CN" sz="1050" kern="100" dirty="0">
              <a:solidFill>
                <a:schemeClr val="bg1"/>
              </a:solidFill>
              <a:latin typeface="宋体"/>
              <a:cs typeface="Courier New"/>
            </a:endParaRPr>
          </a:p>
        </p:txBody>
      </p:sp>
      <p:sp>
        <p:nvSpPr>
          <p:cNvPr id="27" name="内容占位符 2">
            <a:hlinkClick r:id="rId4" action="ppaction://hlinksldjump"/>
          </p:cNvPr>
          <p:cNvSpPr txBox="1">
            <a:spLocks/>
          </p:cNvSpPr>
          <p:nvPr/>
        </p:nvSpPr>
        <p:spPr>
          <a:xfrm>
            <a:off x="4611490" y="2636912"/>
            <a:ext cx="432048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逐点清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二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　 </a:t>
            </a:r>
            <a:r>
              <a:rPr lang="zh-CN" altLang="en-US" sz="2800" b="1" kern="100" dirty="0" smtClean="0">
                <a:latin typeface="Times New Roman"/>
                <a:ea typeface="方正细黑一简体"/>
                <a:cs typeface="Courier New"/>
              </a:rPr>
              <a:t>磁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通量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425179" y="4399070"/>
            <a:ext cx="746151" cy="729650"/>
            <a:chOff x="5315780" y="3078220"/>
            <a:chExt cx="746151" cy="729650"/>
          </a:xfrm>
        </p:grpSpPr>
        <p:cxnSp>
          <p:nvCxnSpPr>
            <p:cNvPr id="15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</a:t>
              </a:r>
              <a:r>
                <a:rPr lang="en-US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3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17" name="Straight Connector 47"/>
          <p:cNvCxnSpPr/>
          <p:nvPr/>
        </p:nvCxnSpPr>
        <p:spPr>
          <a:xfrm>
            <a:off x="3603831" y="5157192"/>
            <a:ext cx="6408259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内容占位符 2">
            <a:hlinkClick r:id="rId5" action="ppaction://hlinksldjump"/>
          </p:cNvPr>
          <p:cNvSpPr txBox="1">
            <a:spLocks/>
          </p:cNvSpPr>
          <p:nvPr/>
        </p:nvSpPr>
        <p:spPr>
          <a:xfrm>
            <a:off x="4683498" y="4336632"/>
            <a:ext cx="432048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 smtClean="0">
                <a:latin typeface="Times New Roman"/>
                <a:ea typeface="方正细黑一简体"/>
                <a:cs typeface="Courier New"/>
              </a:rPr>
              <a:t>课时跟踪检测</a:t>
            </a:r>
            <a:endParaRPr lang="zh-CN" altLang="en-US" sz="2800" b="1" kern="100" dirty="0">
              <a:latin typeface="Times New Roman"/>
              <a:ea typeface="方正细黑一简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51147876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2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378280" y="2816203"/>
            <a:ext cx="8767979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逐点清</a:t>
            </a:r>
            <a:r>
              <a:rPr lang="en-US" altLang="zh-CN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(</a:t>
            </a:r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一</a:t>
            </a:r>
            <a:r>
              <a:rPr lang="en-US" altLang="zh-CN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) 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　磁感应强度　匀强磁场</a:t>
            </a:r>
          </a:p>
        </p:txBody>
      </p:sp>
    </p:spTree>
    <p:extLst>
      <p:ext uri="{BB962C8B-B14F-4D97-AF65-F5344CB8AC3E}">
        <p14:creationId xmlns:p14="http://schemas.microsoft.com/office/powerpoint/2010/main" val="68324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/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磁感应强度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电流元：很短一段通电导线中的电流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与导线长度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的乘积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定义：在磁场中垂直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于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方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向的通电导线，所受的磁场力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跟电流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和导线长度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的乘积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的比值叫该处的磁感应强度。用符号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表示，是表征磁场强弱的物理量。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449515" y="34095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磁场</a:t>
            </a:r>
            <a:endParaRPr lang="zh-CN" altLang="en-US" dirty="0"/>
          </a:p>
        </p:txBody>
      </p:sp>
      <p:sp>
        <p:nvSpPr>
          <p:cNvPr id="5" name="流程图: 离页连接符 4"/>
          <p:cNvSpPr/>
          <p:nvPr/>
        </p:nvSpPr>
        <p:spPr>
          <a:xfrm>
            <a:off x="4801443" y="428517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53370" y="397625"/>
            <a:ext cx="2949204" cy="94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多维度理解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ctr">
              <a:lnSpc>
                <a:spcPct val="150000"/>
              </a:lnSpc>
              <a:spcAft>
                <a:spcPts val="0"/>
              </a:spcAft>
            </a:pP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71120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定义式：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单位：在国际单位制中，磁感应强度的单位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简称特，符号是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1_____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(5)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方向：磁感应强度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量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，它的方向就是该处小磁针静止时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极所指的方向。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935350" y="1969676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特斯拉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764534"/>
              </p:ext>
            </p:extLst>
          </p:nvPr>
        </p:nvGraphicFramePr>
        <p:xfrm>
          <a:off x="4225379" y="764704"/>
          <a:ext cx="796925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文档" r:id="rId4" imgW="813989" imgH="1001854" progId="Word.Document.12">
                  <p:embed/>
                </p:oleObj>
              </mc:Choice>
              <mc:Fallback>
                <p:oleObj name="文档" r:id="rId4" imgW="813989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25379" y="764704"/>
                        <a:ext cx="796925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19471"/>
              </p:ext>
            </p:extLst>
          </p:nvPr>
        </p:nvGraphicFramePr>
        <p:xfrm>
          <a:off x="3577307" y="2564904"/>
          <a:ext cx="769852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文档" r:id="rId7" imgW="833790" imgH="1001854" progId="Word.Document.12">
                  <p:embed/>
                </p:oleObj>
              </mc:Choice>
              <mc:Fallback>
                <p:oleObj name="文档" r:id="rId7" imgW="833790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77307" y="2564904"/>
                        <a:ext cx="769852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443556"/>
              </p:ext>
            </p:extLst>
          </p:nvPr>
        </p:nvGraphicFramePr>
        <p:xfrm>
          <a:off x="5233491" y="3645024"/>
          <a:ext cx="53975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文档" r:id="rId10" imgW="555500" imgH="604784" progId="Word.Document.12">
                  <p:embed/>
                </p:oleObj>
              </mc:Choice>
              <mc:Fallback>
                <p:oleObj name="文档" r:id="rId10" imgW="555500" imgH="6047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33491" y="3645024"/>
                        <a:ext cx="539750" cy="58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40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匀强磁场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概念：各点的磁感应强度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等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同的磁场。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磁感线特点：匀强磁场的磁感线是间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隔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平行直线。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118553" y="191683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大小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113811" y="1918235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方向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7969795" y="26750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相等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059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名师微点.TIF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63" y="252940"/>
            <a:ext cx="2836596" cy="6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497884"/>
              </p:ext>
            </p:extLst>
          </p:nvPr>
        </p:nvGraphicFramePr>
        <p:xfrm>
          <a:off x="852488" y="1150938"/>
          <a:ext cx="10490200" cy="455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文档" r:id="rId6" imgW="10490941" imgH="4555482" progId="Word.Document.12">
                  <p:embed/>
                </p:oleObj>
              </mc:Choice>
              <mc:Fallback>
                <p:oleObj name="文档" r:id="rId6" imgW="10490941" imgH="45554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2488" y="1150938"/>
                        <a:ext cx="10490200" cy="455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520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导线在磁场中的放置方向不同，所受磁场力也不相同。当通电导线与磁场方向平行时，通电导线受力为零，所以我们不能根据通电导线受力为零来判定磁感应强度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的大小为零。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磁感应强度的定义式也适用于非匀强磁场，这时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应很短，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，相当于静电场中的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试探电荷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386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磁感应强</a:t>
            </a:r>
            <a:r>
              <a:rPr lang="zh-CN" altLang="zh-CN" b="1" kern="100" dirty="0">
                <a:solidFill>
                  <a:srgbClr val="0070C0"/>
                </a:solidFill>
                <a:latin typeface="Times New Roman"/>
                <a:ea typeface="方正细黑一简体"/>
                <a:cs typeface="Times New Roman"/>
              </a:rPr>
              <a:t>度</a:t>
            </a:r>
            <a:r>
              <a:rPr lang="en-US" altLang="zh-CN" b="1" i="1" kern="100" dirty="0">
                <a:solidFill>
                  <a:srgbClr val="0070C0"/>
                </a:solidFill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solidFill>
                  <a:srgbClr val="0070C0"/>
                </a:solidFill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方向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磁感应强度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是一个矢量，它的方向有以下三种表述方式：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磁感应强度的方向就是该点的磁场方向。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小磁针静止时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极所指的方向。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小磁针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极受力的方向。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05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磁感应强度的叠加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磁感应强度是矢量，当空间存在几个磁体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或电流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时，每一点的磁场等于各个磁体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或电流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在该点产生磁场的矢量和。磁感应强度叠加时遵循平行四边形定则。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909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如图所示，一根通电直导线垂直磁场方向放在磁感应强度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的匀强磁场中，以导线为中心，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为半径的圆周上有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四个点，已知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点的实际磁感应强度为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，则下列说法中正确的是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3074" name="Picture 2" descr="F:\人教物理必修第三册（合版）\23XKCWLRJBS13-22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339" y="3356992"/>
            <a:ext cx="3807162" cy="278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68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397867"/>
              </p:ext>
            </p:extLst>
          </p:nvPr>
        </p:nvGraphicFramePr>
        <p:xfrm>
          <a:off x="852488" y="1457325"/>
          <a:ext cx="10490200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文档" r:id="rId4" imgW="10490941" imgH="3943686" progId="Word.Document.12">
                  <p:embed/>
                </p:oleObj>
              </mc:Choice>
              <mc:Fallback>
                <p:oleObj name="文档" r:id="rId4" imgW="10490941" imgH="39436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2488" y="1457325"/>
                        <a:ext cx="10490200" cy="3943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611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</a:rPr>
              <a:t>]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因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点的磁感应强度为</a:t>
            </a:r>
            <a:r>
              <a:rPr lang="en-US" altLang="zh-CN" b="1" kern="100" dirty="0">
                <a:latin typeface="Times New Roman"/>
                <a:ea typeface="方正细黑一简体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，说明通电导线在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点产生的磁感应强度与匀强磁场的磁感应强度大小相等、方向相反，即通电导线在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点产生的磁感应强度方向水平向左，根据安培定则判断可知，直导线中的电流方向垂直纸面向外，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错误；通电导线在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点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产生的磁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感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应强度方向水平向右，则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点磁感应强度大小为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B</a:t>
            </a:r>
            <a:r>
              <a:rPr lang="en-US" altLang="zh-CN" b="1" i="1" kern="100" baseline="-250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</a:rPr>
              <a:t>(1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kern="100" dirty="0">
                <a:latin typeface="Times New Roman"/>
                <a:ea typeface="方正细黑一简体"/>
              </a:rPr>
              <a:t>1)T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</a:rPr>
              <a:t>2 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，方向与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的方向相同，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错误；通电直导线在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点产生的磁感应强度大小为</a:t>
            </a:r>
            <a:r>
              <a:rPr lang="en-US" altLang="zh-CN" b="1" kern="100" dirty="0">
                <a:latin typeface="Times New Roman"/>
                <a:ea typeface="方正细黑一简体"/>
              </a:rPr>
              <a:t>1 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，由安培定则可知，通电导线在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点产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生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的磁感应强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度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方向竖直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17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6237703"/>
              </p:ext>
            </p:extLst>
          </p:nvPr>
        </p:nvGraphicFramePr>
        <p:xfrm>
          <a:off x="841003" y="1124744"/>
          <a:ext cx="10490200" cy="318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文档" r:id="rId4" imgW="10490941" imgH="3182276" progId="Word.Document.12">
                  <p:embed/>
                </p:oleObj>
              </mc:Choice>
              <mc:Fallback>
                <p:oleObj name="文档" r:id="rId4" imgW="10490941" imgH="318227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1003" y="1124744"/>
                        <a:ext cx="10490200" cy="318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082042"/>
              </p:ext>
            </p:extLst>
          </p:nvPr>
        </p:nvGraphicFramePr>
        <p:xfrm>
          <a:off x="696987" y="4365104"/>
          <a:ext cx="10490200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文档" r:id="rId7" imgW="10490941" imgH="788809" progId="Word.Document.12">
                  <p:embed/>
                </p:oleObj>
              </mc:Choice>
              <mc:Fallback>
                <p:oleObj name="文档" r:id="rId7" imgW="10490941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6987" y="4365104"/>
                        <a:ext cx="10490200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193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837129" y="-27384"/>
            <a:ext cx="2228495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全方位练明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220460"/>
              </p:ext>
            </p:extLst>
          </p:nvPr>
        </p:nvGraphicFramePr>
        <p:xfrm>
          <a:off x="619125" y="982663"/>
          <a:ext cx="11002963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文档" r:id="rId4" imgW="11124967" imgH="4292305" progId="Word.Document.12">
                  <p:embed/>
                </p:oleObj>
              </mc:Choice>
              <mc:Fallback>
                <p:oleObj name="文档" r:id="rId4" imgW="11124967" imgH="42923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9125" y="982663"/>
                        <a:ext cx="11002963" cy="424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3383675"/>
              </p:ext>
            </p:extLst>
          </p:nvPr>
        </p:nvGraphicFramePr>
        <p:xfrm>
          <a:off x="706276" y="3501008"/>
          <a:ext cx="10490200" cy="267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文档" r:id="rId7" imgW="10490941" imgH="2672146" progId="Word.Document.12">
                  <p:embed/>
                </p:oleObj>
              </mc:Choice>
              <mc:Fallback>
                <p:oleObj name="文档" r:id="rId7" imgW="10490941" imgH="267214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276" y="3501008"/>
                        <a:ext cx="10490200" cy="2671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4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548680"/>
            <a:ext cx="10975658" cy="85355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7164408"/>
              </p:ext>
            </p:extLst>
          </p:nvPr>
        </p:nvGraphicFramePr>
        <p:xfrm>
          <a:off x="696987" y="1556792"/>
          <a:ext cx="10490200" cy="424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文档" r:id="rId4" imgW="10490941" imgH="4249404" progId="Word.Document.12">
                  <p:embed/>
                </p:oleObj>
              </mc:Choice>
              <mc:Fallback>
                <p:oleObj name="文档" r:id="rId4" imgW="10490941" imgH="42494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1556792"/>
                        <a:ext cx="10490200" cy="424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246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476673"/>
            <a:ext cx="10975658" cy="1512168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把一小段通电直导线垂直磁场方向放入一匀强磁场中，图中能正确反映各量间关系的是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9218" name="Picture 2" descr="19XWL13-30两排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347" y="2204864"/>
            <a:ext cx="4382202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71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476672"/>
            <a:ext cx="10975658" cy="925561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BC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232964"/>
              </p:ext>
            </p:extLst>
          </p:nvPr>
        </p:nvGraphicFramePr>
        <p:xfrm>
          <a:off x="698500" y="1484313"/>
          <a:ext cx="10391775" cy="342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文档" r:id="rId4" imgW="10490941" imgH="3465642" progId="Word.Document.12">
                  <p:embed/>
                </p:oleObj>
              </mc:Choice>
              <mc:Fallback>
                <p:oleObj name="文档" r:id="rId4" imgW="10490941" imgH="34656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8500" y="1484313"/>
                        <a:ext cx="10391775" cy="3422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560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260649"/>
            <a:ext cx="10975658" cy="2520280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．如图，四根导线分布在圆平面内，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是圆的直径且互成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为圆心，导线所通电流方向在图中标出。已知每条导线在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点磁感应强度大小为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，则圆心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处磁感应强度的大小和方向为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841824"/>
              </p:ext>
            </p:extLst>
          </p:nvPr>
        </p:nvGraphicFramePr>
        <p:xfrm>
          <a:off x="696987" y="2636912"/>
          <a:ext cx="10490200" cy="315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文档" r:id="rId4" imgW="10490941" imgH="3158842" progId="Word.Document.12">
                  <p:embed/>
                </p:oleObj>
              </mc:Choice>
              <mc:Fallback>
                <p:oleObj name="文档" r:id="rId4" imgW="10490941" imgH="31588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2636912"/>
                        <a:ext cx="10490200" cy="3154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363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476672"/>
            <a:ext cx="10975658" cy="106957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153068"/>
              </p:ext>
            </p:extLst>
          </p:nvPr>
        </p:nvGraphicFramePr>
        <p:xfrm>
          <a:off x="698500" y="1484313"/>
          <a:ext cx="105791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文档" r:id="rId4" imgW="10696766" imgH="3696011" progId="Word.Document.12">
                  <p:embed/>
                </p:oleObj>
              </mc:Choice>
              <mc:Fallback>
                <p:oleObj name="文档" r:id="rId4" imgW="10696766" imgH="36960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8500" y="1484313"/>
                        <a:ext cx="10579100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936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28672" y="2802898"/>
            <a:ext cx="7669515" cy="1300358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逐点清</a:t>
            </a:r>
            <a:r>
              <a:rPr lang="en-US" altLang="zh-CN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(</a:t>
            </a:r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二</a:t>
            </a:r>
            <a:r>
              <a:rPr lang="en-US" altLang="zh-CN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) 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　磁通量</a:t>
            </a:r>
          </a:p>
          <a:p>
            <a:endParaRPr lang="zh-CN" altLang="en-US" sz="4000" b="1" dirty="0">
              <a:solidFill>
                <a:prstClr val="black">
                  <a:lumMod val="75000"/>
                  <a:lumOff val="25000"/>
                </a:prstClr>
              </a:solidFill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235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/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定义：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匀强磁场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中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与磁场方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向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平面面积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的乘积。即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单位：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国际单位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简称韦，符号是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Wb,1 Wb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873451" y="1988840"/>
            <a:ext cx="22268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磁感应强度</a:t>
            </a: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B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9481963" y="191683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垂直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449515" y="335699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韦伯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129035" y="3896898"/>
            <a:ext cx="1196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1 T·m</a:t>
            </a:r>
            <a:r>
              <a:rPr lang="en-US" altLang="zh-CN" sz="2800" b="1" kern="100" baseline="30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2</a:t>
            </a:r>
            <a:endParaRPr lang="zh-CN" altLang="en-US" dirty="0"/>
          </a:p>
        </p:txBody>
      </p:sp>
      <p:sp>
        <p:nvSpPr>
          <p:cNvPr id="8" name="流程图: 离页连接符 7"/>
          <p:cNvSpPr/>
          <p:nvPr/>
        </p:nvSpPr>
        <p:spPr>
          <a:xfrm>
            <a:off x="4801443" y="428517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153370" y="397625"/>
            <a:ext cx="2949204" cy="94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多维度理解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ctr">
              <a:lnSpc>
                <a:spcPct val="150000"/>
              </a:lnSpc>
              <a:spcAft>
                <a:spcPts val="0"/>
              </a:spcAft>
            </a:pP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41047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620688"/>
            <a:ext cx="10975658" cy="4525963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计算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公式：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适用条件：</a:t>
            </a: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匀强磁场；</a:t>
            </a: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磁感线与平面垂直。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10242" name="Picture 2" descr="23XKCWLRJBS13-23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467" y="3212976"/>
            <a:ext cx="2303637" cy="218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21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200000"/>
              </a:lnSpc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若磁感线与平面不垂直，则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BS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cos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。其中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cos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为面积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在垂直于磁感线方向上的投影面积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，如图所示。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引申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表示磁感应强度的大小等于穿过垂直磁场方向的单位面积的磁通量。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 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02765"/>
              </p:ext>
            </p:extLst>
          </p:nvPr>
        </p:nvGraphicFramePr>
        <p:xfrm>
          <a:off x="3793331" y="2780928"/>
          <a:ext cx="609600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文档" r:id="rId4" imgW="624982" imgH="1001854" progId="Word.Document.12">
                  <p:embed/>
                </p:oleObj>
              </mc:Choice>
              <mc:Fallback>
                <p:oleObj name="文档" r:id="rId4" imgW="624982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3331" y="2780928"/>
                        <a:ext cx="609600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212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124745"/>
            <a:ext cx="10975658" cy="6048671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磁通量的正、负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磁通量是标量，但有正、负，当磁感线从某一面穿入时，磁通量为正值，则磁感线从此面穿出时磁通量为负值。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若磁感线沿相反方向穿过同一平面，且正向磁通量为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，反向磁通量为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，则穿过该平面的磁通量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磁通量可用穿过某一平面的磁感线条数表示。若有磁感线沿相反方向穿过同一平面，则磁通量等于穿过该平面的磁感线的净条数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磁通量的代数和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6386" name="Picture 2" descr="名师微点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55" y="260648"/>
            <a:ext cx="3253305" cy="711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776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磁通量的变化量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不变，有效面积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变化时，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·Δ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相互垂直时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变化，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不变时，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·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相互垂直时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同时变化时，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876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620688"/>
            <a:ext cx="10975658" cy="5832648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如图所示，线圈平面与水平方向夹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角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，磁感线方向竖直向下，线圈平面面积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0.4 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，匀强磁场磁感应强度大小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0.6 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穿过线圈的磁通量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为多少？把线圈以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cd</a:t>
            </a:r>
          </a:p>
          <a:p>
            <a:pPr indent="71374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为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轴顺时针转过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角，则通过线圈磁通量的变化量为多少？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，穿过线圈的磁通量为多少？当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为多大时，穿过线圈的磁通量最大？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7410" name="Picture 2" descr="F:\人教物理必修第三册（合版）\23XKCWLRJBS13-2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915" y="548680"/>
            <a:ext cx="2389734" cy="272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15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0103711"/>
              </p:ext>
            </p:extLst>
          </p:nvPr>
        </p:nvGraphicFramePr>
        <p:xfrm>
          <a:off x="852488" y="909638"/>
          <a:ext cx="10490200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文档" r:id="rId4" imgW="10490941" imgH="5038213" progId="Word.Document.12">
                  <p:embed/>
                </p:oleObj>
              </mc:Choice>
              <mc:Fallback>
                <p:oleObj name="文档" r:id="rId4" imgW="10490941" imgH="50382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2488" y="909638"/>
                        <a:ext cx="10490200" cy="503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765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0.6×0.4 Wb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0.24 Wb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故磁通量的变化量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|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|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|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0.24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0.12| Wb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0.36 Wb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时，线圈在垂直磁场方向上的投影面积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baseline="-25000" dirty="0">
                <a:latin typeface="宋体"/>
                <a:cs typeface="宋体"/>
              </a:rPr>
              <a:t>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′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，据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BS</a:t>
            </a:r>
            <a:r>
              <a:rPr lang="zh-CN" altLang="zh-CN" b="1" kern="100" baseline="-25000" dirty="0">
                <a:latin typeface="宋体"/>
                <a:cs typeface="宋体"/>
              </a:rPr>
              <a:t>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′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知，此时穿过线圈的磁通量为零。当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时，线圈平面与磁场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垂直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，此时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baseline="-25000" dirty="0">
                <a:latin typeface="宋体"/>
                <a:cs typeface="宋体"/>
              </a:rPr>
              <a:t>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″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，穿过线圈的磁通量最大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(1)0.12 Wb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0.36 Wb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0°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5325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．下列说法中正确的是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．穿过某一个面的磁通量为零，该处磁感应强度也为零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．穿过任何一个平面的磁通量越大，该处磁感应强度也越大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．穿过垂直于磁感应强度方向的某面积的磁感线条数等于磁感应强度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．当平面跟磁场方向平行时，穿过这个面的磁通量必为零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837129" y="-27384"/>
            <a:ext cx="2228495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全方位练明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62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332656"/>
            <a:ext cx="10975658" cy="85355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834920"/>
              </p:ext>
            </p:extLst>
          </p:nvPr>
        </p:nvGraphicFramePr>
        <p:xfrm>
          <a:off x="768995" y="1196752"/>
          <a:ext cx="10490200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文档" r:id="rId4" imgW="10490941" imgH="5038213" progId="Word.Document.12">
                  <p:embed/>
                </p:oleObj>
              </mc:Choice>
              <mc:Fallback>
                <p:oleObj name="文档" r:id="rId4" imgW="10490941" imgH="50382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995" y="1196752"/>
                        <a:ext cx="10490200" cy="503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933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如图所示，正方形线框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abcd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的边长与匀强磁场区域的宽度相等，在线框从图示位置水平向右平移至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边恰好穿出磁场的过程中，穿过线框的磁通量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．逐渐减小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．逐渐增大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．先减小后增大</a:t>
            </a:r>
            <a:r>
              <a:rPr lang="zh-CN" altLang="zh-CN" b="1" kern="100" dirty="0">
                <a:latin typeface="宋体"/>
                <a:ea typeface="Times New Roman"/>
                <a:cs typeface="Courier New"/>
              </a:rPr>
              <a:t> </a:t>
            </a:r>
            <a:r>
              <a:rPr lang="en-US" altLang="zh-CN" b="1" kern="100" dirty="0" smtClean="0">
                <a:latin typeface="宋体"/>
                <a:ea typeface="Times New Roman"/>
                <a:cs typeface="Courier New"/>
              </a:rPr>
              <a:t>		</a:t>
            </a:r>
            <a:r>
              <a:rPr lang="en-US" altLang="zh-CN" b="1" kern="100" dirty="0">
                <a:latin typeface="宋体"/>
                <a:ea typeface="Times New Roman"/>
                <a:cs typeface="Courier New"/>
              </a:rPr>
              <a:t>	</a:t>
            </a:r>
            <a:r>
              <a:rPr lang="en-US" altLang="zh-CN" b="1" kern="100" dirty="0">
                <a:ea typeface="Times New Roman"/>
              </a:rPr>
              <a:t>D</a:t>
            </a:r>
            <a:r>
              <a:rPr lang="zh-CN" altLang="zh-CN" b="1" kern="100" dirty="0">
                <a:ea typeface="方正细黑一简体"/>
              </a:rPr>
              <a:t>．先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增大后减小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8434" name="Picture 2" descr="F:\人教物理必修第三册（合版）\23XKCWLRJBS13-25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947" y="2780928"/>
            <a:ext cx="2087773" cy="153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86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通量表示穿过某一平面的磁感线条数，根据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一定时，在磁场中的面积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越大，磁通量越大，在线框从图示位置水平向右平移至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边恰好穿出磁场的过程中，线框在磁场中的面积先增大后减小，则穿过线框的磁通量先增大后减小，故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8338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476672"/>
            <a:ext cx="10975658" cy="5976664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如图所示，两个单匝线圈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的半径分别为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。圆形匀强磁场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的边缘恰好与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线圈重合，则穿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过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两线圈的磁通量之比为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图像可知，穿过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两个线圈的磁通量均为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·π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，因此穿过它们的磁通量之比为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9458" name="Picture 2" descr="F:\人教物理必修第三册（合版）\23XKCWLRJBS13-26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931" y="620688"/>
            <a:ext cx="2345854" cy="229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04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91825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685907" y="2802898"/>
            <a:ext cx="4588144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课时跟踪检测</a:t>
            </a:r>
          </a:p>
        </p:txBody>
      </p:sp>
    </p:spTree>
    <p:extLst>
      <p:ext uri="{BB962C8B-B14F-4D97-AF65-F5344CB8AC3E}">
        <p14:creationId xmlns:p14="http://schemas.microsoft.com/office/powerpoint/2010/main" val="178755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．把长度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都相同的一小段通电导线垂直磁场方向放入某磁场中的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两点，通电导线在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点受到的磁场力较大，则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点的磁感应强度一定大于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点的磁感应强度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点的磁感应强度一定小于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点的磁感应强度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点的磁感应强度一定等于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点的磁感应强度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．不能判断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两点之间的磁感应强度大小关系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249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6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7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9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0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1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4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147876"/>
              </p:ext>
            </p:extLst>
          </p:nvPr>
        </p:nvGraphicFramePr>
        <p:xfrm>
          <a:off x="696434" y="1916832"/>
          <a:ext cx="10552112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文档" r:id="rId12" imgW="10552112" imgH="2672146" progId="Word.Document.12">
                  <p:embed/>
                </p:oleObj>
              </mc:Choice>
              <mc:Fallback>
                <p:oleObj name="文档" r:id="rId12" imgW="10552112" imgH="26721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6434" y="1916832"/>
                        <a:ext cx="10552112" cy="267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174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>
            <a:normAutofit lnSpcReduction="10000"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．关于磁通量，下列说法中正确的是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．面积一定的线圈放在匀强磁场中时，穿过线圈平面的磁通量是一定的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．穿过线圈平面的磁通量越小，则该磁场的磁感应强度也越小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．穿过线圈平面的磁通量为零，则线圈所在处的磁感应强度一定为零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．穿过线圈平面的磁通量为零，线圈所在处的磁感应强度可能很大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017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穿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过线圈的磁通量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BS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cos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，其中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线圈平面与垂直磁场方向之间的夹角。在同一个磁场中，线圈平面方向不同时，穿过线圈的磁通量不同；当线圈平面与磁场平行时，无论磁感应强度多大，穿过线圈的磁通量一定为零；当线圈平面与磁场垂直时，穿过线圈平面的磁通量最大，故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020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下列四幅图中，穿过线圈的磁通量减小的是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6" name="Picture 2" descr="23XKCWLRJBS13-28.TIF"/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810" y="2348880"/>
            <a:ext cx="9678718" cy="2065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5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当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线圈向右移动，远离通电导线，穿过线圈的磁场减小，即穿过线圈的磁通量减小，故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正确；当线圈向上移动，穿过线圈的磁场不变，即穿过线圈的磁通量不变，故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错误；条形磁铁远离线圈，穿过线圈的磁场减小，即穿过线圈的磁通量减小，故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正确；条形磁铁靠近线圈，穿过线圈的磁场增大，即穿过线圈的磁通量增大，故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123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匝矩形线圈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abcd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置于磁感应强度为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的匀强磁场中，磁场方向与线圈成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角，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边长为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边长为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。通过矩形线圈的磁通量为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　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NBL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sin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α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NBL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sin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α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0" name="Picture 2" descr="F:\人教物理必修第三册（合版）\22RJWL3+326.TIF"/>
          <p:cNvPicPr>
            <a:picLocks noChangeAspect="1" noChangeArrowheads="1"/>
          </p:cNvPicPr>
          <p:nvPr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708" y="2551794"/>
            <a:ext cx="1877551" cy="1485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45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垂直于线圈平面的分量为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sin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，由于只有垂直于线圈平面的磁场分量提供磁通量，平行于线圈平面的磁场分量不会产生磁通量，故磁通量为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sin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α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·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sin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523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9403368"/>
              </p:ext>
            </p:extLst>
          </p:nvPr>
        </p:nvGraphicFramePr>
        <p:xfrm>
          <a:off x="815975" y="620688"/>
          <a:ext cx="10461625" cy="563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文档" r:id="rId12" imgW="10552112" imgH="5698318" progId="Word.Document.12">
                  <p:embed/>
                </p:oleObj>
              </mc:Choice>
              <mc:Fallback>
                <p:oleObj name="文档" r:id="rId12" imgW="10552112" imgH="56983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15975" y="620688"/>
                        <a:ext cx="10461625" cy="5634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40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620688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894386"/>
              </p:ext>
            </p:extLst>
          </p:nvPr>
        </p:nvGraphicFramePr>
        <p:xfrm>
          <a:off x="711585" y="1412776"/>
          <a:ext cx="10815637" cy="657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文档" r:id="rId12" imgW="10931017" imgH="6646836" progId="Word.Document.12">
                  <p:embed/>
                </p:oleObj>
              </mc:Choice>
              <mc:Fallback>
                <p:oleObj name="文档" r:id="rId12" imgW="10931017" imgH="66468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11585" y="1412776"/>
                        <a:ext cx="10815637" cy="6577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096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如图所示，矩形线圈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abcd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与有界的匀强磁场垂直，线圈的一半在磁场内，已知线圈的面积为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，磁场的磁感应强度为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，以下说法正确的是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074" name="Picture 2" descr="F:\人教物理必修第三册（合版）\22RJWL3+325.TIF"/>
          <p:cNvPicPr>
            <a:picLocks noChangeAspect="1" noChangeArrowheads="1"/>
          </p:cNvPicPr>
          <p:nvPr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44" y="3284984"/>
            <a:ext cx="2943902" cy="2065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2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4197717"/>
              </p:ext>
            </p:extLst>
          </p:nvPr>
        </p:nvGraphicFramePr>
        <p:xfrm>
          <a:off x="820738" y="1392238"/>
          <a:ext cx="10552112" cy="407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文档" r:id="rId12" imgW="10552112" imgH="4072390" progId="Word.Document.12">
                  <p:embed/>
                </p:oleObj>
              </mc:Choice>
              <mc:Fallback>
                <p:oleObj name="文档" r:id="rId12" imgW="10552112" imgH="40723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20738" y="1392238"/>
                        <a:ext cx="10552112" cy="4071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6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根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据磁通量的定义，依题意磁通量为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正确；线圈以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为轴转过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45°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时，处于磁场部分的线圈在与磁场垂直方向上投影的面积仍为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，可知线圈的磁通量仍为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错误；线圈以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为轴转过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边刚好转出磁场，则线圈磁通量为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，磁通量变化量大小为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4062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31575" y="692696"/>
            <a:ext cx="10975658" cy="5390057"/>
          </a:xfrm>
        </p:spPr>
        <p:txBody>
          <a:bodyPr>
            <a:normAutofit lnSpcReduction="10000"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江苏南通检测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三根平行的长直导体棒分别过正三角形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的三个顶点，并与该三角形所在平面垂直，各导体棒中均通有大小相等的电流，方向如图所示。则三角形的中心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处的合磁场方向为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．平行于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．平行于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．平行于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4098" name="Picture 2" descr="F:\人教物理必修第三册（合版）\23XKCWLRJBS13-29.TIF"/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763" y="2780928"/>
            <a:ext cx="3005093" cy="220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71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根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据安培定则，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处电流在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处产生的磁场方向平行于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，且由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处电流在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处产生的磁场方向平行于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，且由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处电流在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处产生的磁场方向平行于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，且由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，由于三根导线中的电流大小相同，到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点的距离相同，根据平行四边形定则，则合磁场的方向平行于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95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692696"/>
            <a:ext cx="10975658" cy="5976664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如图所示的三维坐标系中，一圆形线圈放置在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yOz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平面内，其圆心为坐标原点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，沿着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轴正方向看线圈中有逆时针方向的电流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轴正半轴上一点，线圈在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处的磁感应强度为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z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轴与线圈的交点，则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处的磁感应强度为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轴上磁感应强度为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的点只有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间各点磁感应强度方向相同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．通过四分之一圆面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OMN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和平面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PMN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的磁通量相同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5122" name="Picture 2" descr="F:\人教物理必修第三册（合版）\22RJWL3+332.TIF"/>
          <p:cNvPicPr>
            <a:picLocks noChangeAspect="1" noChangeArrowheads="1"/>
          </p:cNvPicPr>
          <p:nvPr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955" y="2924944"/>
            <a:ext cx="1906717" cy="221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4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548681"/>
            <a:ext cx="11392484" cy="5976663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根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据安培定则可知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处的磁感应强度沿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轴负方向，不为零，故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错误；根据对称性可知，在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轴负半轴上，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点关于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点对称的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′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点的磁感应强度也为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错误；根据安培定则可知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间各点磁感应强度方向均沿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轴负方向，故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正确；平面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PMN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yOz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平面的投影面积等于</a:t>
            </a:r>
            <a:r>
              <a:rPr lang="en-US" altLang="zh-CN" b="1" kern="100" dirty="0">
                <a:latin typeface="Cambria Math"/>
                <a:ea typeface="方正细黑一简体"/>
                <a:cs typeface="Cambria Math"/>
              </a:rPr>
              <a:t>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MON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的面积，而</a:t>
            </a:r>
            <a:r>
              <a:rPr lang="en-US" altLang="zh-CN" b="1" kern="100" dirty="0">
                <a:latin typeface="Cambria Math"/>
                <a:ea typeface="方正细黑一简体"/>
                <a:cs typeface="Cambria Math"/>
              </a:rPr>
              <a:t>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MON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的面积小于四分之一圆面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OMN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的面积，并且越远离线圈平面，磁感应强度越小，所以通过四分之一圆面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OMN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的磁通量一定大于通过平面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PMN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的磁通量，故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64725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</TotalTime>
  <Words>2342</Words>
  <Application>Microsoft Office PowerPoint</Application>
  <PresentationFormat>自定义</PresentationFormat>
  <Paragraphs>292</Paragraphs>
  <Slides>54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56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211</cp:revision>
  <dcterms:created xsi:type="dcterms:W3CDTF">2021-04-02T06:41:31Z</dcterms:created>
  <dcterms:modified xsi:type="dcterms:W3CDTF">2023-11-29T02:38:20Z</dcterms:modified>
</cp:coreProperties>
</file>